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sldIdLst>
    <p:sldId id="859" r:id="rId2"/>
    <p:sldId id="1238" r:id="rId3"/>
    <p:sldId id="1242" r:id="rId4"/>
    <p:sldId id="1243" r:id="rId5"/>
    <p:sldId id="1244" r:id="rId6"/>
    <p:sldId id="1260" r:id="rId7"/>
    <p:sldId id="1245" r:id="rId8"/>
    <p:sldId id="1261" r:id="rId9"/>
    <p:sldId id="1250" r:id="rId10"/>
    <p:sldId id="1262" r:id="rId11"/>
    <p:sldId id="1246" r:id="rId12"/>
    <p:sldId id="1247" r:id="rId13"/>
    <p:sldId id="1251" r:id="rId14"/>
    <p:sldId id="1248" r:id="rId15"/>
    <p:sldId id="1263" r:id="rId16"/>
    <p:sldId id="1264" r:id="rId17"/>
    <p:sldId id="1253" r:id="rId18"/>
    <p:sldId id="1254" r:id="rId19"/>
    <p:sldId id="1241" r:id="rId20"/>
    <p:sldId id="1255" r:id="rId21"/>
    <p:sldId id="1265" r:id="rId22"/>
    <p:sldId id="1256" r:id="rId23"/>
    <p:sldId id="1257" r:id="rId24"/>
    <p:sldId id="1266" r:id="rId25"/>
    <p:sldId id="1258" r:id="rId26"/>
    <p:sldId id="1259" r:id="rId27"/>
    <p:sldId id="1267" r:id="rId28"/>
    <p:sldId id="1268" r:id="rId29"/>
    <p:sldId id="1269" r:id="rId30"/>
    <p:sldId id="1270" r:id="rId31"/>
    <p:sldId id="1271" r:id="rId32"/>
    <p:sldId id="1272" r:id="rId33"/>
    <p:sldId id="1273" r:id="rId3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D8EC15"/>
    <a:srgbClr val="00AEEF"/>
    <a:srgbClr val="F38928"/>
    <a:srgbClr val="FBC9BC"/>
    <a:srgbClr val="FEE2D1"/>
    <a:srgbClr val="F36821"/>
    <a:srgbClr val="D3ECE9"/>
    <a:srgbClr val="E6E1E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2025/10/28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高中地理 必修 第二册 </a:t>
            </a:r>
            <a:r>
              <a:rPr lang="en-US" altLang="zh-CN" sz="2000" baseline="0" smtClean="0">
                <a:solidFill>
                  <a:prstClr val="black"/>
                </a:solidFill>
                <a:latin typeface="楷体" panose="02010609060101010101" pitchFamily="49" charset="-122"/>
                <a:ea typeface="楷体" panose="02010609060101010101" pitchFamily="49" charset="-122"/>
              </a:rPr>
              <a:t>SDJY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2025/10/28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第一单元人口与环境</a:t>
            </a:r>
            <a:endPar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第二节　人口迁移</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258882"/>
            <a:ext cx="11485848" cy="397031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人口流动强度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：取决于</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经济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、文化发展水平。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人口流动方向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：涌向经济发达的沿海大中城市。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）积极作用：促进经济发展、调节人口</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空间分布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、加强民族融合和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）不利影响：对流入地的居住、交通、市政设施等造成压力，并带来</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社会治安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管理等方面的问题。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9267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528"/>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人口迁移与人口流动的区别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extLst>
              <p:ext uri="{D42A27DB-BD31-4B8C-83A1-F6EECF244321}">
                <p14:modId xmlns:p14="http://schemas.microsoft.com/office/powerpoint/2010/main" val="3421392345"/>
              </p:ext>
            </p:extLst>
          </p:nvPr>
        </p:nvGraphicFramePr>
        <p:xfrm>
          <a:off x="334566" y="1488152"/>
          <a:ext cx="11521280" cy="4389120"/>
        </p:xfrm>
        <a:graphic>
          <a:graphicData uri="http://schemas.openxmlformats.org/drawingml/2006/table">
            <a:tbl>
              <a:tblPr firstRow="1" firstCol="1" bandRow="1"/>
              <a:tblGrid>
                <a:gridCol w="887138">
                  <a:extLst>
                    <a:ext uri="{9D8B030D-6E8A-4147-A177-3AD203B41FA5}">
                      <a16:colId xmlns:a16="http://schemas.microsoft.com/office/drawing/2014/main" val="2568633346"/>
                    </a:ext>
                  </a:extLst>
                </a:gridCol>
                <a:gridCol w="4081414">
                  <a:extLst>
                    <a:ext uri="{9D8B030D-6E8A-4147-A177-3AD203B41FA5}">
                      <a16:colId xmlns:a16="http://schemas.microsoft.com/office/drawing/2014/main" val="2921007110"/>
                    </a:ext>
                  </a:extLst>
                </a:gridCol>
                <a:gridCol w="6552728">
                  <a:extLst>
                    <a:ext uri="{9D8B030D-6E8A-4147-A177-3AD203B41FA5}">
                      <a16:colId xmlns:a16="http://schemas.microsoft.com/office/drawing/2014/main" val="550079683"/>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人口迁移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人口流动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63951055"/>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概念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人口变换常住地的空间移动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人口暂时离开原居住地的人口移动现象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16988084"/>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限度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居住地发生永久性或长期性改变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居住地发生暂时改变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13042505"/>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自然环境变迁、灾荒、战乱、政策、经济差异等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短期的工作、学习、商务活动、旅游、探亲等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74776136"/>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闯关东</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下南洋</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及北宋末年人口南迁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外出探亲、出国考察、长假出游、</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民工流</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0037750"/>
                  </a:ext>
                </a:extLst>
              </a:tr>
            </a:tbl>
          </a:graphicData>
        </a:graphic>
      </p:graphicFrame>
    </p:spTree>
    <p:extLst>
      <p:ext uri="{BB962C8B-B14F-4D97-AF65-F5344CB8AC3E}">
        <p14:creationId xmlns:p14="http://schemas.microsoft.com/office/powerpoint/2010/main" val="852143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34566" y="836712"/>
            <a:ext cx="11593288" cy="4824536"/>
          </a:xfrm>
          <a:prstGeom prst="rect">
            <a:avLst/>
          </a:prstGeom>
        </p:spPr>
      </p:pic>
      <p:sp>
        <p:nvSpPr>
          <p:cNvPr id="2" name="内容占位符 1"/>
          <p:cNvSpPr>
            <a:spLocks noGrp="1"/>
          </p:cNvSpPr>
          <p:nvPr>
            <p:ph idx="1"/>
          </p:nvPr>
        </p:nvSpPr>
        <p:spPr>
          <a:xfrm>
            <a:off x="360854" y="908720"/>
            <a:ext cx="11485848" cy="4493538"/>
          </a:xfrm>
        </p:spPr>
        <p:txBody>
          <a:bodyPr/>
          <a:lstStyle/>
          <a:p>
            <a:pPr hangingPunct="0">
              <a:lnSpc>
                <a:spcPct val="130000"/>
              </a:lnSpc>
              <a:spcAft>
                <a:spcPts val="0"/>
              </a:spcAft>
              <a:tabLst>
                <a:tab pos="5671185" algn="l"/>
              </a:tabLs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三看</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法判断人口迁移</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671185" algn="l"/>
              </a:tabLst>
            </a:pP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人口迁移一般有三个判断标准</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即空间位移、居住地变更和时间限度。只有同时满足这三个条件的人口移动才能称为人口迁移。</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看空间位移</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判断人口是否出现了空间移动现象</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这是人口迁移的前提。</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看居住地变更</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判断是否跨越了行政区域界线。只有跨越行政区域界线才算人口迁移</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这是人口迁移的必要条件。如下图</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是三个不同地区</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人口从</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常被认为是人口迁移</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而从</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是在区域内移动</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常被认为是人口流动。</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看时间限度</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判断人口移动是否具有永久性或</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长期性</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是人口迁移的构成要素。短期的人口移动不属于人口迁移。</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睛.eps" descr="id:2147490696;FounderCES"/>
          <p:cNvPicPr/>
          <p:nvPr/>
        </p:nvPicPr>
        <p:blipFill>
          <a:blip r:embed="rId3"/>
          <a:stretch>
            <a:fillRect/>
          </a:stretch>
        </p:blipFill>
        <p:spPr>
          <a:xfrm>
            <a:off x="406574" y="908720"/>
            <a:ext cx="1440160" cy="336791"/>
          </a:xfrm>
          <a:prstGeom prst="rect">
            <a:avLst/>
          </a:prstGeom>
        </p:spPr>
      </p:pic>
      <p:pic>
        <p:nvPicPr>
          <p:cNvPr id="7" name="X5.eps" descr="id:2147490926;FounderCES"/>
          <p:cNvPicPr/>
          <p:nvPr/>
        </p:nvPicPr>
        <p:blipFill>
          <a:blip r:embed="rId4"/>
          <a:stretch>
            <a:fillRect/>
          </a:stretch>
        </p:blipFill>
        <p:spPr>
          <a:xfrm>
            <a:off x="8831510" y="4005064"/>
            <a:ext cx="1992358" cy="1512168"/>
          </a:xfrm>
          <a:prstGeom prst="rect">
            <a:avLst/>
          </a:prstGeom>
        </p:spPr>
      </p:pic>
    </p:spTree>
    <p:extLst>
      <p:ext uri="{BB962C8B-B14F-4D97-AF65-F5344CB8AC3E}">
        <p14:creationId xmlns:p14="http://schemas.microsoft.com/office/powerpoint/2010/main" val="494053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74674"/>
            <a:ext cx="11485848" cy="1754326"/>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影响</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人口迁移的因素及分析方法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影响人口迁移的因素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）自然环境因素——影响人口迁移的基础因素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62758" y="908720"/>
            <a:ext cx="7487593" cy="711348"/>
          </a:xfrm>
          <a:prstGeom prst="rect">
            <a:avLst/>
          </a:prstGeom>
        </p:spPr>
      </p:pic>
      <p:pic>
        <p:nvPicPr>
          <p:cNvPr id="4" name="25疑难点1.eps" descr="id:2147490724;FounderCES"/>
          <p:cNvPicPr/>
          <p:nvPr/>
        </p:nvPicPr>
        <p:blipFill>
          <a:blip r:embed="rId3"/>
          <a:stretch>
            <a:fillRect/>
          </a:stretch>
        </p:blipFill>
        <p:spPr>
          <a:xfrm>
            <a:off x="406574" y="1844824"/>
            <a:ext cx="1200519" cy="360040"/>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3995226813"/>
              </p:ext>
            </p:extLst>
          </p:nvPr>
        </p:nvGraphicFramePr>
        <p:xfrm>
          <a:off x="334568" y="3501008"/>
          <a:ext cx="11521279" cy="1576515"/>
        </p:xfrm>
        <a:graphic>
          <a:graphicData uri="http://schemas.openxmlformats.org/drawingml/2006/table">
            <a:tbl>
              <a:tblPr firstRow="1" firstCol="1" bandRow="1"/>
              <a:tblGrid>
                <a:gridCol w="1152126">
                  <a:extLst>
                    <a:ext uri="{9D8B030D-6E8A-4147-A177-3AD203B41FA5}">
                      <a16:colId xmlns:a16="http://schemas.microsoft.com/office/drawing/2014/main" val="347307622"/>
                    </a:ext>
                  </a:extLst>
                </a:gridCol>
                <a:gridCol w="4968552">
                  <a:extLst>
                    <a:ext uri="{9D8B030D-6E8A-4147-A177-3AD203B41FA5}">
                      <a16:colId xmlns:a16="http://schemas.microsoft.com/office/drawing/2014/main" val="668262063"/>
                    </a:ext>
                  </a:extLst>
                </a:gridCol>
                <a:gridCol w="5400601">
                  <a:extLst>
                    <a:ext uri="{9D8B030D-6E8A-4147-A177-3AD203B41FA5}">
                      <a16:colId xmlns:a16="http://schemas.microsoft.com/office/drawing/2014/main" val="718492271"/>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对人口迁移的影响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案例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515907415"/>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直接影响人的身体健康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并通过影响人类的生产生活影响人口迁移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美国许多老年人退休后由东北部的</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冷冻地带</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向南方的</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阳光地带</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迁移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01283759"/>
                  </a:ext>
                </a:extLst>
              </a:tr>
            </a:tbl>
          </a:graphicData>
        </a:graphic>
      </p:graphicFrame>
    </p:spTree>
    <p:extLst>
      <p:ext uri="{BB962C8B-B14F-4D97-AF65-F5344CB8AC3E}">
        <p14:creationId xmlns:p14="http://schemas.microsoft.com/office/powerpoint/2010/main" val="3645548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854578475"/>
              </p:ext>
            </p:extLst>
          </p:nvPr>
        </p:nvGraphicFramePr>
        <p:xfrm>
          <a:off x="334566" y="894928"/>
          <a:ext cx="11521280" cy="5486400"/>
        </p:xfrm>
        <a:graphic>
          <a:graphicData uri="http://schemas.openxmlformats.org/drawingml/2006/table">
            <a:tbl>
              <a:tblPr firstRow="1" firstCol="1" bandRow="1"/>
              <a:tblGrid>
                <a:gridCol w="1062262">
                  <a:extLst>
                    <a:ext uri="{9D8B030D-6E8A-4147-A177-3AD203B41FA5}">
                      <a16:colId xmlns:a16="http://schemas.microsoft.com/office/drawing/2014/main" val="601677611"/>
                    </a:ext>
                  </a:extLst>
                </a:gridCol>
                <a:gridCol w="4338338">
                  <a:extLst>
                    <a:ext uri="{9D8B030D-6E8A-4147-A177-3AD203B41FA5}">
                      <a16:colId xmlns:a16="http://schemas.microsoft.com/office/drawing/2014/main" val="1263312859"/>
                    </a:ext>
                  </a:extLst>
                </a:gridCol>
                <a:gridCol w="6120680">
                  <a:extLst>
                    <a:ext uri="{9D8B030D-6E8A-4147-A177-3AD203B41FA5}">
                      <a16:colId xmlns:a16="http://schemas.microsoft.com/office/drawing/2014/main" val="887371966"/>
                    </a:ext>
                  </a:extLst>
                </a:gridCol>
              </a:tblGrid>
              <a:tr h="452596">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对人口迁移的影响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案例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002779372"/>
                  </a:ext>
                </a:extLst>
              </a:tr>
              <a:tr h="1357789">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水资源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很大程度上决定了人类生产生活的格局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从而决定着人口迁移的方向和规模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逐水而居是早期人口迁移的最基本形式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74894506"/>
                  </a:ext>
                </a:extLst>
              </a:tr>
              <a:tr h="905193">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通过影响农业生产而影响人口迁移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农业社会人口为寻找新的土地而迁移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87400952"/>
                  </a:ext>
                </a:extLst>
              </a:tr>
              <a:tr h="905193">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矿产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矿产资源的开发和制造业的发展影响着人口迁移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伯明翰、大庆、攀枝花等矿业城市的形成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47249180"/>
                  </a:ext>
                </a:extLst>
              </a:tr>
              <a:tr h="905193">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灾害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自然灾害引起饥荒或生态环境恶化而迫使人口迁移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图瓦卢因海平面上升而举国搬迁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38999055"/>
                  </a:ext>
                </a:extLst>
              </a:tr>
            </a:tbl>
          </a:graphicData>
        </a:graphic>
      </p:graphicFrame>
    </p:spTree>
    <p:extLst>
      <p:ext uri="{BB962C8B-B14F-4D97-AF65-F5344CB8AC3E}">
        <p14:creationId xmlns:p14="http://schemas.microsoft.com/office/powerpoint/2010/main" val="1496837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42770"/>
            <a:ext cx="11485848" cy="1130246"/>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）经济因素——影响人口迁移的主要的、经常起作用的因素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）社会因素——对人口迁移影响明显的因素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68190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2294"/>
          </a:xfrm>
        </p:spPr>
        <p:txBody>
          <a:bodyPr/>
          <a:lstStyle/>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影响人口迁移因素的分析方法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影响人口迁移的因素有具体性和复杂性，因此在分析某具体案例时，要注意以下原则：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抓主要。影响某地人口迁移的因素不止一个，要抓住主要因素作重点分析。一般情况下，在现代社会中，经济因素是主要的、经常起作用的因素。但是在特定的时空条件下，任何一种因素都有可能成为人口迁移的决定性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）重具体。人口迁移因素的分析没有固定模式来套用，看似相同的人口迁移现象，其原因可能是不一样的，因此一定要具体问题具体分析。例如，同样是老年人的迁移，美国老年人向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阳光地带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迁移，主要是气候因素的吸引作用；中国老年人则多出于家庭因素考虑而向成年儿女居住地迁移。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）人口迁移的影响因素多种多样，但最终是由迁入地和迁出地的拉力和推力共同决定的。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527475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20792"/>
            <a:ext cx="11485848" cy="4524315"/>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科威特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为西亚国家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位于波斯湾西岸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截至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科威特的总人口大约为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482.4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科威特籍人口约占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非科威特籍人口约占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其中来自埃及的人口数量较多。右栏图示意科威特的地理位置。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吸引非科威特籍人口迁入的主要因素是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加工</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制造业</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石油资源开发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淡水</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量</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宗教信仰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1.eps" descr="id:2147490755;FounderCES"/>
          <p:cNvPicPr/>
          <p:nvPr/>
        </p:nvPicPr>
        <p:blipFill>
          <a:blip r:embed="rId2"/>
          <a:stretch>
            <a:fillRect/>
          </a:stretch>
        </p:blipFill>
        <p:spPr>
          <a:xfrm>
            <a:off x="478582" y="1124744"/>
            <a:ext cx="1706936" cy="370265"/>
          </a:xfrm>
          <a:prstGeom prst="rect">
            <a:avLst/>
          </a:prstGeom>
        </p:spPr>
      </p:pic>
      <p:pic>
        <p:nvPicPr>
          <p:cNvPr id="4" name="dlt257.jpg" descr="id:2147490962;FounderCES"/>
          <p:cNvPicPr/>
          <p:nvPr/>
        </p:nvPicPr>
        <p:blipFill>
          <a:blip r:embed="rId3"/>
          <a:stretch>
            <a:fillRect/>
          </a:stretch>
        </p:blipFill>
        <p:spPr>
          <a:xfrm>
            <a:off x="7607374" y="3356992"/>
            <a:ext cx="3538092" cy="2304256"/>
          </a:xfrm>
          <a:prstGeom prst="rect">
            <a:avLst/>
          </a:prstGeom>
        </p:spPr>
      </p:pic>
      <p:sp>
        <p:nvSpPr>
          <p:cNvPr id="6" name="矩形 5"/>
          <p:cNvSpPr/>
          <p:nvPr/>
        </p:nvSpPr>
        <p:spPr>
          <a:xfrm>
            <a:off x="6572519" y="2771875"/>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3032096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2308324"/>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科威特</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石油资源丰富，资源开发提供的就业机会多，收入高，吸引外籍人口迁入明显，外籍人口比重大；科威特加工制造业并不发达；宗教信仰可能会使别国有共同信仰的人口短期进入该国，但不会导致大量人口定居；科威特多沙漠和季节性河流，淡水资源缺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818;FounderCES"/>
          <p:cNvPicPr/>
          <p:nvPr/>
        </p:nvPicPr>
        <p:blipFill>
          <a:blip r:embed="rId2"/>
          <a:stretch>
            <a:fillRect/>
          </a:stretch>
        </p:blipFill>
        <p:spPr>
          <a:xfrm>
            <a:off x="478582" y="1530527"/>
            <a:ext cx="806776" cy="288032"/>
          </a:xfrm>
          <a:prstGeom prst="rect">
            <a:avLst/>
          </a:prstGeom>
        </p:spPr>
      </p:pic>
      <p:pic>
        <p:nvPicPr>
          <p:cNvPr id="4" name="dlt257.jpg" descr="id:2147490962;FounderCES"/>
          <p:cNvPicPr/>
          <p:nvPr/>
        </p:nvPicPr>
        <p:blipFill>
          <a:blip r:embed="rId3"/>
          <a:stretch>
            <a:fillRect/>
          </a:stretch>
        </p:blipFill>
        <p:spPr>
          <a:xfrm>
            <a:off x="4150990" y="3573016"/>
            <a:ext cx="3538092" cy="2304256"/>
          </a:xfrm>
          <a:prstGeom prst="rect">
            <a:avLst/>
          </a:prstGeom>
        </p:spPr>
      </p:pic>
    </p:spTree>
    <p:extLst>
      <p:ext uri="{BB962C8B-B14F-4D97-AF65-F5344CB8AC3E}">
        <p14:creationId xmlns:p14="http://schemas.microsoft.com/office/powerpoint/2010/main" val="1744514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7031310" y="4645586"/>
            <a:ext cx="4680520" cy="504056"/>
          </a:xfrm>
          <a:prstGeom prst="rect">
            <a:avLst/>
          </a:prstGeom>
        </p:spPr>
      </p:pic>
      <p:sp>
        <p:nvSpPr>
          <p:cNvPr id="2" name="内容占位符 1"/>
          <p:cNvSpPr>
            <a:spLocks noGrp="1"/>
          </p:cNvSpPr>
          <p:nvPr>
            <p:ph idx="1"/>
          </p:nvPr>
        </p:nvSpPr>
        <p:spPr>
          <a:xfrm>
            <a:off x="360854" y="962144"/>
            <a:ext cx="11485848" cy="2862322"/>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科威特外籍人口中埃及人较多的原因是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交通</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便利</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两国接壤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距离近</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气候</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相似</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民情风俗接近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lt257.jpg" descr="id:2147490962;FounderCES"/>
          <p:cNvPicPr/>
          <p:nvPr/>
        </p:nvPicPr>
        <p:blipFill>
          <a:blip r:embed="rId3"/>
          <a:stretch>
            <a:fillRect/>
          </a:stretch>
        </p:blipFill>
        <p:spPr>
          <a:xfrm>
            <a:off x="7463358" y="1556792"/>
            <a:ext cx="3538092" cy="2304256"/>
          </a:xfrm>
          <a:prstGeom prst="rect">
            <a:avLst/>
          </a:prstGeom>
        </p:spPr>
      </p:pic>
      <p:pic>
        <p:nvPicPr>
          <p:cNvPr id="4" name="图片 3"/>
          <p:cNvPicPr>
            <a:picLocks noChangeAspect="1"/>
          </p:cNvPicPr>
          <p:nvPr/>
        </p:nvPicPr>
        <p:blipFill>
          <a:blip r:embed="rId2"/>
          <a:stretch>
            <a:fillRect/>
          </a:stretch>
        </p:blipFill>
        <p:spPr>
          <a:xfrm>
            <a:off x="406574" y="5149642"/>
            <a:ext cx="3456384" cy="504056"/>
          </a:xfrm>
          <a:prstGeom prst="rect">
            <a:avLst/>
          </a:prstGeom>
        </p:spPr>
      </p:pic>
      <p:sp>
        <p:nvSpPr>
          <p:cNvPr id="5" name="内容占位符 1"/>
          <p:cNvSpPr txBox="1">
            <a:spLocks/>
          </p:cNvSpPr>
          <p:nvPr/>
        </p:nvSpPr>
        <p:spPr bwMode="auto">
          <a:xfrm>
            <a:off x="360854" y="397893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埃及与科威特两国沙漠广布，交通相对闭塞；两国也并不接壤；两国的气候相似，但这不是吸引埃及人口迁入的主要因素；埃及与科威特都属于阿拉伯国家，风俗民情、语言等接近。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解析.eps" descr="id:2147490818;FounderCES"/>
          <p:cNvPicPr/>
          <p:nvPr/>
        </p:nvPicPr>
        <p:blipFill>
          <a:blip r:embed="rId4"/>
          <a:stretch>
            <a:fillRect/>
          </a:stretch>
        </p:blipFill>
        <p:spPr>
          <a:xfrm>
            <a:off x="478582" y="4141530"/>
            <a:ext cx="806776" cy="288032"/>
          </a:xfrm>
          <a:prstGeom prst="rect">
            <a:avLst/>
          </a:prstGeom>
        </p:spPr>
      </p:pic>
      <p:sp>
        <p:nvSpPr>
          <p:cNvPr id="9" name="矩形 8"/>
          <p:cNvSpPr/>
          <p:nvPr/>
        </p:nvSpPr>
        <p:spPr>
          <a:xfrm>
            <a:off x="6581572" y="1061789"/>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368113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2862322"/>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人口</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迁移及其特点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人口迁移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）概念：人口迁移指人口变换常住地的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空间移动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）影响：使人口</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空间分布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变得复杂。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）分类：一般分为</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国际人口迁移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和国内人口迁移。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2134766" y="764704"/>
            <a:ext cx="7257145" cy="751578"/>
          </a:xfrm>
          <a:prstGeom prst="rect">
            <a:avLst/>
          </a:prstGeom>
        </p:spPr>
      </p:pic>
      <p:pic>
        <p:nvPicPr>
          <p:cNvPr id="4" name="知识点1.eps" descr="id:2147490621;FounderCES"/>
          <p:cNvPicPr/>
          <p:nvPr/>
        </p:nvPicPr>
        <p:blipFill>
          <a:blip r:embed="rId3"/>
          <a:stretch>
            <a:fillRect/>
          </a:stretch>
        </p:blipFill>
        <p:spPr>
          <a:xfrm>
            <a:off x="424680" y="1664596"/>
            <a:ext cx="1112422" cy="307464"/>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463668542"/>
              </p:ext>
            </p:extLst>
          </p:nvPr>
        </p:nvGraphicFramePr>
        <p:xfrm>
          <a:off x="334567" y="4365104"/>
          <a:ext cx="11521280" cy="1645920"/>
        </p:xfrm>
        <a:graphic>
          <a:graphicData uri="http://schemas.openxmlformats.org/drawingml/2006/table">
            <a:tbl>
              <a:tblPr firstRow="1" firstCol="1" bandRow="1"/>
              <a:tblGrid>
                <a:gridCol w="2394122">
                  <a:extLst>
                    <a:ext uri="{9D8B030D-6E8A-4147-A177-3AD203B41FA5}">
                      <a16:colId xmlns:a16="http://schemas.microsoft.com/office/drawing/2014/main" val="323226819"/>
                    </a:ext>
                  </a:extLst>
                </a:gridCol>
                <a:gridCol w="9127158">
                  <a:extLst>
                    <a:ext uri="{9D8B030D-6E8A-4147-A177-3AD203B41FA5}">
                      <a16:colId xmlns:a16="http://schemas.microsoft.com/office/drawing/2014/main" val="964712462"/>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国际人口迁移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人口跨国界并改变住所达到一定时间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通常为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的迁移活动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2061926"/>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国内人口迁移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在一国范围内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人口从一个地区向另一个地区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跨越行政区界线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移居的现象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693394272"/>
                  </a:ext>
                </a:extLst>
              </a:tr>
            </a:tbl>
          </a:graphicData>
        </a:graphic>
      </p:graphicFrame>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人口</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迁移的影响及分析思路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人口迁移的影响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疑难点2.eps" descr="id:2147490783;FounderCES"/>
          <p:cNvPicPr/>
          <p:nvPr/>
        </p:nvPicPr>
        <p:blipFill>
          <a:blip r:embed="rId2"/>
          <a:stretch>
            <a:fillRect/>
          </a:stretch>
        </p:blipFill>
        <p:spPr>
          <a:xfrm>
            <a:off x="406574" y="953993"/>
            <a:ext cx="1121335" cy="314767"/>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2572319686"/>
              </p:ext>
            </p:extLst>
          </p:nvPr>
        </p:nvGraphicFramePr>
        <p:xfrm>
          <a:off x="334566" y="1927373"/>
          <a:ext cx="11521280" cy="4624287"/>
        </p:xfrm>
        <a:graphic>
          <a:graphicData uri="http://schemas.openxmlformats.org/drawingml/2006/table">
            <a:tbl>
              <a:tblPr firstRow="1" firstCol="1" bandRow="1"/>
              <a:tblGrid>
                <a:gridCol w="884834">
                  <a:extLst>
                    <a:ext uri="{9D8B030D-6E8A-4147-A177-3AD203B41FA5}">
                      <a16:colId xmlns:a16="http://schemas.microsoft.com/office/drawing/2014/main" val="4235318894"/>
                    </a:ext>
                  </a:extLst>
                </a:gridCol>
                <a:gridCol w="5235846">
                  <a:extLst>
                    <a:ext uri="{9D8B030D-6E8A-4147-A177-3AD203B41FA5}">
                      <a16:colId xmlns:a16="http://schemas.microsoft.com/office/drawing/2014/main" val="558022134"/>
                    </a:ext>
                  </a:extLst>
                </a:gridCol>
                <a:gridCol w="5400600">
                  <a:extLst>
                    <a:ext uri="{9D8B030D-6E8A-4147-A177-3AD203B41FA5}">
                      <a16:colId xmlns:a16="http://schemas.microsoft.com/office/drawing/2014/main" val="130211934"/>
                    </a:ext>
                  </a:extLst>
                </a:gridCol>
              </a:tblGrid>
              <a:tr h="377164">
                <a:tc>
                  <a:txBody>
                    <a:bodyPr/>
                    <a:lstStyle/>
                    <a:p>
                      <a:pPr algn="just" hangingPunct="0">
                        <a:lnSpc>
                          <a:spcPct val="13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不利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617171742"/>
                  </a:ext>
                </a:extLst>
              </a:tr>
              <a:tr h="4148799">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入地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提供大量廉价劳动力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缓解迁入地劳动力短缺的状况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促进迁入地与外界的文化交流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促进迁入地资源开发、工业发展、商品流通及第三产业的发展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推动社会经济发展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青壮年劳动力的迁入可延缓迁入地的老龄化进程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给迁入地带来就业压力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可能影响迁入地的社会治理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增加城市管理的难度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增加公共设施的负担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对住房、交通运输、卫生、教育、环境等方面产生巨大压力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对国际人口迁移而言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可能会产生种族纠纷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06103965"/>
                  </a:ext>
                </a:extLst>
              </a:tr>
            </a:tbl>
          </a:graphicData>
        </a:graphic>
      </p:graphicFrame>
    </p:spTree>
    <p:extLst>
      <p:ext uri="{BB962C8B-B14F-4D97-AF65-F5344CB8AC3E}">
        <p14:creationId xmlns:p14="http://schemas.microsoft.com/office/powerpoint/2010/main" val="4106329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格 8"/>
          <p:cNvGraphicFramePr>
            <a:graphicFrameLocks noGrp="1"/>
          </p:cNvGraphicFramePr>
          <p:nvPr>
            <p:extLst>
              <p:ext uri="{D42A27DB-BD31-4B8C-83A1-F6EECF244321}">
                <p14:modId xmlns:p14="http://schemas.microsoft.com/office/powerpoint/2010/main" val="1230372255"/>
              </p:ext>
            </p:extLst>
          </p:nvPr>
        </p:nvGraphicFramePr>
        <p:xfrm>
          <a:off x="334567" y="836712"/>
          <a:ext cx="11521280" cy="5486400"/>
        </p:xfrm>
        <a:graphic>
          <a:graphicData uri="http://schemas.openxmlformats.org/drawingml/2006/table">
            <a:tbl>
              <a:tblPr firstRow="1" firstCol="1" bandRow="1"/>
              <a:tblGrid>
                <a:gridCol w="884833">
                  <a:extLst>
                    <a:ext uri="{9D8B030D-6E8A-4147-A177-3AD203B41FA5}">
                      <a16:colId xmlns:a16="http://schemas.microsoft.com/office/drawing/2014/main" val="3796143965"/>
                    </a:ext>
                  </a:extLst>
                </a:gridCol>
                <a:gridCol w="4659782">
                  <a:extLst>
                    <a:ext uri="{9D8B030D-6E8A-4147-A177-3AD203B41FA5}">
                      <a16:colId xmlns:a16="http://schemas.microsoft.com/office/drawing/2014/main" val="1579598711"/>
                    </a:ext>
                  </a:extLst>
                </a:gridCol>
                <a:gridCol w="5976665">
                  <a:extLst>
                    <a:ext uri="{9D8B030D-6E8A-4147-A177-3AD203B41FA5}">
                      <a16:colId xmlns:a16="http://schemas.microsoft.com/office/drawing/2014/main" val="24236210"/>
                    </a:ext>
                  </a:extLst>
                </a:gridCol>
              </a:tblGrid>
              <a:tr h="411451">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不利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757410325"/>
                  </a:ext>
                </a:extLst>
              </a:tr>
              <a:tr h="2880158">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减轻迁出地的资源环境压力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缓解人地矛盾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加强迁出地与外界社会的经济、科技、文化等联系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促进社会经济的发展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可以更好地开发利用土地资源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年轻人的迁出使迁出地劳动力减少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青壮年劳动力的迁出加重迁出地的老龄化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可能导致迁出地人才外流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进而影响迁出地经济的发展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81698273"/>
                  </a:ext>
                </a:extLst>
              </a:tr>
              <a:tr h="1234353">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移者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获得更多的工作机会和更高的经济收入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享受更优质的社会资源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影响原有的人际关系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增加生活成本</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83579866"/>
                  </a:ext>
                </a:extLst>
              </a:tr>
            </a:tbl>
          </a:graphicData>
        </a:graphic>
      </p:graphicFrame>
    </p:spTree>
    <p:extLst>
      <p:ext uri="{BB962C8B-B14F-4D97-AF65-F5344CB8AC3E}">
        <p14:creationId xmlns:p14="http://schemas.microsoft.com/office/powerpoint/2010/main" val="12710662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人口迁移影响的分析思路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299758893"/>
              </p:ext>
            </p:extLst>
          </p:nvPr>
        </p:nvGraphicFramePr>
        <p:xfrm>
          <a:off x="334567" y="1405732"/>
          <a:ext cx="11521280" cy="4911120"/>
        </p:xfrm>
        <a:graphic>
          <a:graphicData uri="http://schemas.openxmlformats.org/drawingml/2006/table">
            <a:tbl>
              <a:tblPr firstRow="1" firstCol="1" bandRow="1"/>
              <a:tblGrid>
                <a:gridCol w="1296143">
                  <a:extLst>
                    <a:ext uri="{9D8B030D-6E8A-4147-A177-3AD203B41FA5}">
                      <a16:colId xmlns:a16="http://schemas.microsoft.com/office/drawing/2014/main" val="332644313"/>
                    </a:ext>
                  </a:extLst>
                </a:gridCol>
                <a:gridCol w="3816424">
                  <a:extLst>
                    <a:ext uri="{9D8B030D-6E8A-4147-A177-3AD203B41FA5}">
                      <a16:colId xmlns:a16="http://schemas.microsoft.com/office/drawing/2014/main" val="2991388731"/>
                    </a:ext>
                  </a:extLst>
                </a:gridCol>
                <a:gridCol w="6408713">
                  <a:extLst>
                    <a:ext uri="{9D8B030D-6E8A-4147-A177-3AD203B41FA5}">
                      <a16:colId xmlns:a16="http://schemas.microsoft.com/office/drawing/2014/main" val="170736466"/>
                    </a:ext>
                  </a:extLst>
                </a:gridCol>
              </a:tblGrid>
              <a:tr h="315765">
                <a:tc rowSpan="3">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三个角度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从辩证角度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有利影响和不利影响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3414557"/>
                  </a:ext>
                </a:extLst>
              </a:tr>
              <a:tr h="526275">
                <a:tc vMerge="1">
                  <a:txBody>
                    <a:bodyPr/>
                    <a:lstStyle/>
                    <a:p>
                      <a:endParaRPr lang="zh-CN" altLang="en-US"/>
                    </a:p>
                  </a:txBody>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从区域角度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对迁出地影响和对迁入地影响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27165744"/>
                  </a:ext>
                </a:extLst>
              </a:tr>
              <a:tr h="631530">
                <a:tc vMerge="1">
                  <a:txBody>
                    <a:bodyPr/>
                    <a:lstStyle/>
                    <a:p>
                      <a:endParaRPr lang="zh-CN" altLang="en-US"/>
                    </a:p>
                  </a:txBody>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从三大要素角度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对生态环境、经济、社会三方面影响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09724775"/>
                  </a:ext>
                </a:extLst>
              </a:tr>
              <a:tr h="421020">
                <a:tc rowSpan="6">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六个方面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人口数量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迁入地增多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迁出地减少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55389839"/>
                  </a:ext>
                </a:extLst>
              </a:tr>
              <a:tr h="526275">
                <a:tc vMerge="1">
                  <a:txBody>
                    <a:bodyPr/>
                    <a:lstStyle/>
                    <a:p>
                      <a:endParaRPr lang="zh-CN" altLang="en-US"/>
                    </a:p>
                  </a:txBody>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性别比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轻工业区降低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重工业区增加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49213447"/>
                  </a:ext>
                </a:extLst>
              </a:tr>
              <a:tr h="736785">
                <a:tc vMerge="1">
                  <a:txBody>
                    <a:bodyPr/>
                    <a:lstStyle/>
                    <a:p>
                      <a:endParaRPr lang="zh-CN" altLang="en-US"/>
                    </a:p>
                  </a:txBody>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职业构成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迁入地服务业、工业和建筑业就业比重上升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85631183"/>
                  </a:ext>
                </a:extLst>
              </a:tr>
              <a:tr h="315765">
                <a:tc vMerge="1">
                  <a:txBody>
                    <a:bodyPr/>
                    <a:lstStyle/>
                    <a:p>
                      <a:endParaRPr lang="zh-CN" altLang="en-US"/>
                    </a:p>
                  </a:txBody>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迁入地交通压力增加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7247090"/>
                  </a:ext>
                </a:extLst>
              </a:tr>
              <a:tr h="526275">
                <a:tc vMerge="1">
                  <a:txBody>
                    <a:bodyPr/>
                    <a:lstStyle/>
                    <a:p>
                      <a:endParaRPr lang="zh-CN" altLang="en-US"/>
                    </a:p>
                  </a:txBody>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年龄结构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青年劳动力迁出加重迁出地老龄化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0179800"/>
                  </a:ext>
                </a:extLst>
              </a:tr>
              <a:tr h="526275">
                <a:tc vMerge="1">
                  <a:txBody>
                    <a:bodyPr/>
                    <a:lstStyle/>
                    <a:p>
                      <a:endParaRPr lang="zh-CN" altLang="en-US"/>
                    </a:p>
                  </a:txBody>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经济、文化发展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推动社会经济发展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促进文化交流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40303440"/>
                  </a:ext>
                </a:extLst>
              </a:tr>
            </a:tbl>
          </a:graphicData>
        </a:graphic>
      </p:graphicFrame>
    </p:spTree>
    <p:extLst>
      <p:ext uri="{BB962C8B-B14F-4D97-AF65-F5344CB8AC3E}">
        <p14:creationId xmlns:p14="http://schemas.microsoft.com/office/powerpoint/2010/main" val="10587126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6718"/>
            <a:ext cx="11485848" cy="3970318"/>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阿拉伯联合酋长国</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属于热带沙漠气候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人口构成中外籍劳工占比高。下图为阿拉伯联合酋长国位置示意图。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阿拉伯联合酋长国外籍劳工占比高的主要原因是（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储量</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丰富</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农业生产落后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服务业</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气候炎热干燥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2.eps" descr="id:2147490797;FounderCES"/>
          <p:cNvPicPr/>
          <p:nvPr/>
        </p:nvPicPr>
        <p:blipFill>
          <a:blip r:embed="rId2"/>
          <a:stretch>
            <a:fillRect/>
          </a:stretch>
        </p:blipFill>
        <p:spPr>
          <a:xfrm>
            <a:off x="406574" y="1124744"/>
            <a:ext cx="1374976" cy="298257"/>
          </a:xfrm>
          <a:prstGeom prst="rect">
            <a:avLst/>
          </a:prstGeom>
        </p:spPr>
      </p:pic>
      <p:pic>
        <p:nvPicPr>
          <p:cNvPr id="4" name="dlt258.jpg" descr="id:2147491013;FounderCES"/>
          <p:cNvPicPr/>
          <p:nvPr/>
        </p:nvPicPr>
        <p:blipFill>
          <a:blip r:embed="rId3"/>
          <a:stretch>
            <a:fillRect/>
          </a:stretch>
        </p:blipFill>
        <p:spPr>
          <a:xfrm>
            <a:off x="8471470" y="2492896"/>
            <a:ext cx="3112036" cy="2160240"/>
          </a:xfrm>
          <a:prstGeom prst="rect">
            <a:avLst/>
          </a:prstGeom>
        </p:spPr>
      </p:pic>
      <p:sp>
        <p:nvSpPr>
          <p:cNvPr id="6" name="矩形 5"/>
          <p:cNvSpPr/>
          <p:nvPr/>
        </p:nvSpPr>
        <p:spPr>
          <a:xfrm>
            <a:off x="7607374" y="2132856"/>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424027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2862322"/>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学知识可知：阿拉伯联合酋长国石油资源十分丰富，发展石油开采和加工需要一定数量的劳动力，该国人口较少，劳动力不足，所以需要大量的外籍劳工进入该国务工；外籍劳工主要从事石油开采，很少从事农业生产；外籍劳工是为了在该国寻找就业机会，与当地的服务业水平关系不大；气候炎热干燥是阻碍外籍劳工进入该国的因素，仅考虑该因素不会造成外籍劳工占比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90818;FounderCES"/>
          <p:cNvPicPr/>
          <p:nvPr/>
        </p:nvPicPr>
        <p:blipFill>
          <a:blip r:embed="rId2"/>
          <a:stretch>
            <a:fillRect/>
          </a:stretch>
        </p:blipFill>
        <p:spPr>
          <a:xfrm>
            <a:off x="478582" y="1268760"/>
            <a:ext cx="806776" cy="288032"/>
          </a:xfrm>
          <a:prstGeom prst="rect">
            <a:avLst/>
          </a:prstGeom>
        </p:spPr>
      </p:pic>
      <p:pic>
        <p:nvPicPr>
          <p:cNvPr id="5" name="dlt258.jpg" descr="id:2147491013;FounderCES"/>
          <p:cNvPicPr/>
          <p:nvPr/>
        </p:nvPicPr>
        <p:blipFill>
          <a:blip r:embed="rId3"/>
          <a:stretch>
            <a:fillRect/>
          </a:stretch>
        </p:blipFill>
        <p:spPr>
          <a:xfrm>
            <a:off x="4511030" y="3933056"/>
            <a:ext cx="3112036" cy="2160240"/>
          </a:xfrm>
          <a:prstGeom prst="rect">
            <a:avLst/>
          </a:prstGeom>
        </p:spPr>
      </p:pic>
    </p:spTree>
    <p:extLst>
      <p:ext uri="{BB962C8B-B14F-4D97-AF65-F5344CB8AC3E}">
        <p14:creationId xmlns:p14="http://schemas.microsoft.com/office/powerpoint/2010/main" val="8259942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2144"/>
            <a:ext cx="11485848" cy="2862322"/>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大量外籍劳工到阿拉伯联合酋长国就业，对该国造成的不利影响是（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促进文化</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交流</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高素质人才外流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加剧</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水资源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减缓经济的增长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dlt258.jpg" descr="id:2147491013;FounderCES"/>
          <p:cNvPicPr/>
          <p:nvPr/>
        </p:nvPicPr>
        <p:blipFill>
          <a:blip r:embed="rId2"/>
          <a:stretch>
            <a:fillRect/>
          </a:stretch>
        </p:blipFill>
        <p:spPr>
          <a:xfrm>
            <a:off x="7823398" y="1700808"/>
            <a:ext cx="3112036" cy="2160240"/>
          </a:xfrm>
          <a:prstGeom prst="rect">
            <a:avLst/>
          </a:prstGeom>
        </p:spPr>
      </p:pic>
      <p:sp>
        <p:nvSpPr>
          <p:cNvPr id="6" name="矩形 5"/>
          <p:cNvSpPr/>
          <p:nvPr/>
        </p:nvSpPr>
        <p:spPr>
          <a:xfrm>
            <a:off x="10055646" y="1052736"/>
            <a:ext cx="407484" cy="461665"/>
          </a:xfrm>
          <a:prstGeom prst="rect">
            <a:avLst/>
          </a:prstGeom>
        </p:spPr>
        <p:txBody>
          <a:bodyPr wrap="none">
            <a:spAutoFit/>
          </a:bodyPr>
          <a:lstStyle/>
          <a:p>
            <a:r>
              <a:rPr lang="en-US" altLang="zh-CN" sz="2400"/>
              <a:t>C</a:t>
            </a:r>
            <a:endParaRPr lang="zh-CN" altLang="en-US"/>
          </a:p>
        </p:txBody>
      </p:sp>
      <p:sp>
        <p:nvSpPr>
          <p:cNvPr id="7" name="内容占位符 1"/>
          <p:cNvSpPr txBox="1">
            <a:spLocks/>
          </p:cNvSpPr>
          <p:nvPr/>
        </p:nvSpPr>
        <p:spPr bwMode="auto">
          <a:xfrm>
            <a:off x="360854" y="392898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阿拉伯联合酋长国地处热带沙漠气候区，水资源极端缺乏，大量外籍劳工到阿拉伯联合酋长国就业会造成当地人均水资源占有量的进一步紧张，加剧水资源短缺；促进文化的交流是有利影响；大量外籍劳工到阿拉伯联合酋长国就业，丰富了当地的劳动力，利于促进经济发展，不会造成该国高素质人才外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90818;FounderCES"/>
          <p:cNvPicPr/>
          <p:nvPr/>
        </p:nvPicPr>
        <p:blipFill>
          <a:blip r:embed="rId3"/>
          <a:stretch>
            <a:fillRect/>
          </a:stretch>
        </p:blipFill>
        <p:spPr>
          <a:xfrm>
            <a:off x="478582" y="4163596"/>
            <a:ext cx="806776" cy="288032"/>
          </a:xfrm>
          <a:prstGeom prst="rect">
            <a:avLst/>
          </a:prstGeom>
        </p:spPr>
      </p:pic>
    </p:spTree>
    <p:extLst>
      <p:ext uri="{BB962C8B-B14F-4D97-AF65-F5344CB8AC3E}">
        <p14:creationId xmlns:p14="http://schemas.microsoft.com/office/powerpoint/2010/main" val="1951945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6"/>
                                        </p:tgtEl>
                                        <p:attrNameLst>
                                          <p:attrName>style.color</p:attrName>
                                        </p:attrNameLst>
                                      </p:cBhvr>
                                      <p:by>
                                        <p:hsl h="7200000" s="0" l="0"/>
                                      </p:by>
                                    </p:animClr>
                                    <p:animClr clrSpc="hsl" dir="cw">
                                      <p:cBhvr>
                                        <p:cTn id="7" dur="500" fill="hold"/>
                                        <p:tgtEl>
                                          <p:spTgt spid="6"/>
                                        </p:tgtEl>
                                        <p:attrNameLst>
                                          <p:attrName>fillcolor</p:attrName>
                                        </p:attrNameLst>
                                      </p:cBhvr>
                                      <p:by>
                                        <p:hsl h="7200000" s="0" l="0"/>
                                      </p:by>
                                    </p:animClr>
                                    <p:animClr clrSpc="hsl" dir="cw">
                                      <p:cBhvr>
                                        <p:cTn id="8" dur="500" fill="hold"/>
                                        <p:tgtEl>
                                          <p:spTgt spid="6"/>
                                        </p:tgtEl>
                                        <p:attrNameLst>
                                          <p:attrName>stroke.color</p:attrName>
                                        </p:attrNameLst>
                                      </p:cBhvr>
                                      <p:by>
                                        <p:hsl h="7200000" s="0" l="0"/>
                                      </p:by>
                                    </p:animClr>
                                    <p:set>
                                      <p:cBhvr>
                                        <p:cTn id="9" dur="500" fill="hold"/>
                                        <p:tgtEl>
                                          <p:spTgt spid="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562228"/>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我国</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的人口回流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：部分农民工从东部沿海发达地区的城镇回流到中西部欠发达内陆地区，返回原籍。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）东部沿海地区的产业转移，劳动密集型产业减少，就业机会减少；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）产业升级后，需要技术人才，原农民工技术水平低，不能适应新的就业需求；</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）东部地区经济发达，生活成本居高不下；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）中西部地区农村、城镇承接了东部地区的产业转移，就业机会增多；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）中西部农村地区基础设施逐渐完善，乡镇企业、个人创业机会增多；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）个人掌握了一定的技术，主动返乡创业。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5疑难点3.eps" descr="id:2147491034;FounderCES"/>
          <p:cNvPicPr/>
          <p:nvPr/>
        </p:nvPicPr>
        <p:blipFill>
          <a:blip r:embed="rId2"/>
          <a:stretch>
            <a:fillRect/>
          </a:stretch>
        </p:blipFill>
        <p:spPr>
          <a:xfrm>
            <a:off x="406574" y="944932"/>
            <a:ext cx="1080120" cy="323932"/>
          </a:xfrm>
          <a:prstGeom prst="rect">
            <a:avLst/>
          </a:prstGeom>
        </p:spPr>
      </p:pic>
    </p:spTree>
    <p:extLst>
      <p:ext uri="{BB962C8B-B14F-4D97-AF65-F5344CB8AC3E}">
        <p14:creationId xmlns:p14="http://schemas.microsoft.com/office/powerpoint/2010/main" val="19083204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544"/>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705656700"/>
              </p:ext>
            </p:extLst>
          </p:nvPr>
        </p:nvGraphicFramePr>
        <p:xfrm>
          <a:off x="334566" y="1668621"/>
          <a:ext cx="11521281" cy="4389120"/>
        </p:xfrm>
        <a:graphic>
          <a:graphicData uri="http://schemas.openxmlformats.org/drawingml/2006/table">
            <a:tbl>
              <a:tblPr firstRow="1" firstCol="1" bandRow="1"/>
              <a:tblGrid>
                <a:gridCol w="665930">
                  <a:extLst>
                    <a:ext uri="{9D8B030D-6E8A-4147-A177-3AD203B41FA5}">
                      <a16:colId xmlns:a16="http://schemas.microsoft.com/office/drawing/2014/main" val="1319872118"/>
                    </a:ext>
                  </a:extLst>
                </a:gridCol>
                <a:gridCol w="4569340">
                  <a:extLst>
                    <a:ext uri="{9D8B030D-6E8A-4147-A177-3AD203B41FA5}">
                      <a16:colId xmlns:a16="http://schemas.microsoft.com/office/drawing/2014/main" val="94854643"/>
                    </a:ext>
                  </a:extLst>
                </a:gridCol>
                <a:gridCol w="6286011">
                  <a:extLst>
                    <a:ext uri="{9D8B030D-6E8A-4147-A177-3AD203B41FA5}">
                      <a16:colId xmlns:a16="http://schemas.microsoft.com/office/drawing/2014/main" val="258649768"/>
                    </a:ext>
                  </a:extLst>
                </a:gridCol>
              </a:tblGrid>
              <a:tr h="0">
                <a:tc>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东部地区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中西部地区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88858669"/>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生活成本提高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就业机会减少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生活成本较低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产业转移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企业迁入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工作机会多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距离家乡较近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兼顾家庭和工作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92849227"/>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企业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企业生产运营成本高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土地资源紧张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企业发展空间受限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人力成本上涨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招工难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政府政策调整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优惠减少甚至取消等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后备土地资源充足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便于扩大生产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劳动力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农村剩余劳动力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丰富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人力成本低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政府政策支持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优惠力度大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交通运输等基础设施改善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便于运输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资源丰富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原料运输成本降低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07276240"/>
                  </a:ext>
                </a:extLst>
              </a:tr>
            </a:tbl>
          </a:graphicData>
        </a:graphic>
      </p:graphicFrame>
    </p:spTree>
    <p:extLst>
      <p:ext uri="{BB962C8B-B14F-4D97-AF65-F5344CB8AC3E}">
        <p14:creationId xmlns:p14="http://schemas.microsoft.com/office/powerpoint/2010/main" val="36253776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825049388"/>
              </p:ext>
            </p:extLst>
          </p:nvPr>
        </p:nvGraphicFramePr>
        <p:xfrm>
          <a:off x="406575" y="1628800"/>
          <a:ext cx="11377264" cy="3840480"/>
        </p:xfrm>
        <a:graphic>
          <a:graphicData uri="http://schemas.openxmlformats.org/drawingml/2006/table">
            <a:tbl>
              <a:tblPr firstRow="1" firstCol="1" bandRow="1"/>
              <a:tblGrid>
                <a:gridCol w="873949">
                  <a:extLst>
                    <a:ext uri="{9D8B030D-6E8A-4147-A177-3AD203B41FA5}">
                      <a16:colId xmlns:a16="http://schemas.microsoft.com/office/drawing/2014/main" val="2854630536"/>
                    </a:ext>
                  </a:extLst>
                </a:gridCol>
                <a:gridCol w="4294638">
                  <a:extLst>
                    <a:ext uri="{9D8B030D-6E8A-4147-A177-3AD203B41FA5}">
                      <a16:colId xmlns:a16="http://schemas.microsoft.com/office/drawing/2014/main" val="1337337006"/>
                    </a:ext>
                  </a:extLst>
                </a:gridCol>
                <a:gridCol w="6208677">
                  <a:extLst>
                    <a:ext uri="{9D8B030D-6E8A-4147-A177-3AD203B41FA5}">
                      <a16:colId xmlns:a16="http://schemas.microsoft.com/office/drawing/2014/main" val="3692773477"/>
                    </a:ext>
                  </a:extLst>
                </a:gridCol>
              </a:tblGrid>
              <a:tr h="0">
                <a:tc>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东部地区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中西部地区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430123552"/>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政府产业结构调整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缓解快速城镇化带来的问题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促进当地经济发展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增加税收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带动相关产业发展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吸引更多企业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促进城镇化和工业化发展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调整产业结构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产业升级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77953432"/>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乡村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乡村振兴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利于乡村的发展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缩小城乡差距</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带回技术和资金等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利于现代农业发展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更新观念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利于农村生活水平的提高等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52917255"/>
                  </a:ext>
                </a:extLst>
              </a:tr>
            </a:tbl>
          </a:graphicData>
        </a:graphic>
      </p:graphicFrame>
    </p:spTree>
    <p:extLst>
      <p:ext uri="{BB962C8B-B14F-4D97-AF65-F5344CB8AC3E}">
        <p14:creationId xmlns:p14="http://schemas.microsoft.com/office/powerpoint/2010/main" val="16360597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众多</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曾经从农村到城市打拼的</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外来族</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选择向农村回归</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人们称之为</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城归</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。有经济学家称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城归</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的出现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意味着新的人口红利正在形成。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城市流动人口中具有回流意愿的人员主体和影响回流的因素组合正确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大学教师</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政策支持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技术人员</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工作待遇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农村民工</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家庭亲情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医护人员</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就业环境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3.eps" descr="id:2147491049;FounderCES"/>
          <p:cNvPicPr/>
          <p:nvPr/>
        </p:nvPicPr>
        <p:blipFill>
          <a:blip r:embed="rId2"/>
          <a:stretch>
            <a:fillRect/>
          </a:stretch>
        </p:blipFill>
        <p:spPr>
          <a:xfrm>
            <a:off x="406574" y="944516"/>
            <a:ext cx="1374976" cy="298257"/>
          </a:xfrm>
          <a:prstGeom prst="rect">
            <a:avLst/>
          </a:prstGeom>
        </p:spPr>
      </p:pic>
      <p:sp>
        <p:nvSpPr>
          <p:cNvPr id="7" name="矩形 6"/>
          <p:cNvSpPr/>
          <p:nvPr/>
        </p:nvSpPr>
        <p:spPr>
          <a:xfrm>
            <a:off x="10919742" y="3068960"/>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3531106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2213501"/>
            <a:ext cx="11593288" cy="1872208"/>
          </a:xfrm>
          <a:prstGeom prst="rect">
            <a:avLst/>
          </a:prstGeom>
        </p:spPr>
      </p:pic>
      <p:sp>
        <p:nvSpPr>
          <p:cNvPr id="2" name="内容占位符 1"/>
          <p:cNvSpPr>
            <a:spLocks noGrp="1"/>
          </p:cNvSpPr>
          <p:nvPr>
            <p:ph idx="1"/>
          </p:nvPr>
        </p:nvSpPr>
        <p:spPr>
          <a:xfrm>
            <a:off x="360854" y="2204864"/>
            <a:ext cx="11485848" cy="1684244"/>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北京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的王先生一家去海南三亚旅游度假属于国内人口迁移吗？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王先生一家去海南旅游并没有发生</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变换常住地的空间移动</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所以不属于人口迁移。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重难辨析.eps" descr="id:2147490847;FounderCES"/>
          <p:cNvPicPr/>
          <p:nvPr/>
        </p:nvPicPr>
        <p:blipFill>
          <a:blip r:embed="rId3"/>
          <a:stretch>
            <a:fillRect/>
          </a:stretch>
        </p:blipFill>
        <p:spPr>
          <a:xfrm>
            <a:off x="424680" y="2375623"/>
            <a:ext cx="1296465" cy="295082"/>
          </a:xfrm>
          <a:prstGeom prst="rect">
            <a:avLst/>
          </a:prstGeom>
        </p:spPr>
      </p:pic>
    </p:spTree>
    <p:extLst>
      <p:ext uri="{BB962C8B-B14F-4D97-AF65-F5344CB8AC3E}">
        <p14:creationId xmlns:p14="http://schemas.microsoft.com/office/powerpoint/2010/main" val="29030516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32788"/>
            <a:ext cx="11485848" cy="1754326"/>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具有</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回流意愿的流动人口中，农民工在原居住地具备已建立的亲朋联系、熟悉的文化和生活环境，因此家庭亲情是吸引农民工回流的重要因素；大学教师、技术人员、医护人员在城市的收入较高，回流的意愿较低。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818;FounderCES"/>
          <p:cNvPicPr/>
          <p:nvPr/>
        </p:nvPicPr>
        <p:blipFill>
          <a:blip r:embed="rId2"/>
          <a:stretch>
            <a:fillRect/>
          </a:stretch>
        </p:blipFill>
        <p:spPr>
          <a:xfrm>
            <a:off x="478582" y="2240660"/>
            <a:ext cx="806776" cy="288032"/>
          </a:xfrm>
          <a:prstGeom prst="rect">
            <a:avLst/>
          </a:prstGeom>
        </p:spPr>
      </p:pic>
    </p:spTree>
    <p:extLst>
      <p:ext uri="{BB962C8B-B14F-4D97-AF65-F5344CB8AC3E}">
        <p14:creationId xmlns:p14="http://schemas.microsoft.com/office/powerpoint/2010/main" val="26759500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36130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现象出现的主要原因是（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乡村第一产业比重大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乡村的创业机会增多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乡村自然环境的吸引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城市雾霾促使人们逃离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474293" y="845765"/>
            <a:ext cx="389850" cy="461665"/>
          </a:xfrm>
          <a:prstGeom prst="rect">
            <a:avLst/>
          </a:prstGeom>
        </p:spPr>
        <p:txBody>
          <a:bodyPr wrap="none">
            <a:spAutoFit/>
          </a:bodyPr>
          <a:lstStyle/>
          <a:p>
            <a:r>
              <a:rPr lang="en-US" altLang="zh-CN" sz="2400"/>
              <a:t>B</a:t>
            </a:r>
            <a:endParaRPr lang="zh-CN" altLang="en-US"/>
          </a:p>
        </p:txBody>
      </p:sp>
      <p:sp>
        <p:nvSpPr>
          <p:cNvPr id="6" name="内容占位符 1"/>
          <p:cNvSpPr txBox="1">
            <a:spLocks/>
          </p:cNvSpPr>
          <p:nvPr/>
        </p:nvSpPr>
        <p:spPr bwMode="auto">
          <a:xfrm>
            <a:off x="334566" y="3501008"/>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随着我国乡村地区基础设施的改善和促进乡村发展政策的实施，乡村地区投资环境改善，乡村的创业机会增多，因此大量农村进城务工人员将创业的方向转向乡村地区；第一产业能够提供的工资待遇较低，不是</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城归</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的主要原因；乡村自然环境不是吸引城归人口选择回归乡村的主要因素；随着人们环保意识的增强和生态工程的实施，雾霾现象逐渐改善。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90818;FounderCES"/>
          <p:cNvPicPr/>
          <p:nvPr/>
        </p:nvPicPr>
        <p:blipFill>
          <a:blip r:embed="rId2"/>
          <a:stretch>
            <a:fillRect/>
          </a:stretch>
        </p:blipFill>
        <p:spPr>
          <a:xfrm>
            <a:off x="478582" y="3717032"/>
            <a:ext cx="806776" cy="288032"/>
          </a:xfrm>
          <a:prstGeom prst="rect">
            <a:avLst/>
          </a:prstGeom>
        </p:spPr>
      </p:pic>
    </p:spTree>
    <p:extLst>
      <p:ext uri="{BB962C8B-B14F-4D97-AF65-F5344CB8AC3E}">
        <p14:creationId xmlns:p14="http://schemas.microsoft.com/office/powerpoint/2010/main" val="3556141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224042"/>
            <a:ext cx="11485848" cy="2862322"/>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对中国农村产生的影响是（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加剧乡村教育资源短缺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提升乡村的经济活力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解决农村地区的养老问题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提高农村资源环境承载力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771378" y="1314634"/>
            <a:ext cx="389850" cy="461665"/>
          </a:xfrm>
          <a:prstGeom prst="rect">
            <a:avLst/>
          </a:prstGeom>
        </p:spPr>
        <p:txBody>
          <a:bodyPr wrap="none">
            <a:spAutoFit/>
          </a:bodyPr>
          <a:lstStyle/>
          <a:p>
            <a:r>
              <a:rPr lang="en-US" altLang="zh-CN" sz="2400"/>
              <a:t>B</a:t>
            </a:r>
            <a:endParaRPr lang="zh-CN" altLang="en-US"/>
          </a:p>
        </p:txBody>
      </p:sp>
      <p:pic>
        <p:nvPicPr>
          <p:cNvPr id="6" name="图片 5"/>
          <p:cNvPicPr>
            <a:picLocks noChangeAspect="1"/>
          </p:cNvPicPr>
          <p:nvPr/>
        </p:nvPicPr>
        <p:blipFill>
          <a:blip r:embed="rId2"/>
          <a:stretch>
            <a:fillRect/>
          </a:stretch>
        </p:blipFill>
        <p:spPr>
          <a:xfrm>
            <a:off x="1414686" y="4141530"/>
            <a:ext cx="7992888" cy="390525"/>
          </a:xfrm>
          <a:prstGeom prst="rect">
            <a:avLst/>
          </a:prstGeom>
        </p:spPr>
      </p:pic>
      <p:sp>
        <p:nvSpPr>
          <p:cNvPr id="7" name="内容占位符 1"/>
          <p:cNvSpPr txBox="1">
            <a:spLocks/>
          </p:cNvSpPr>
          <p:nvPr/>
        </p:nvSpPr>
        <p:spPr bwMode="auto">
          <a:xfrm>
            <a:off x="360854" y="397893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城归</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使资金和人才向农村转移，提升农村经济的活力；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城归</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人员具有较高的素质，不会加剧乡村教育资源短缺；农村地区的养老问题与农村资源环境承载力、人口流动关系不大。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90818;FounderCES"/>
          <p:cNvPicPr/>
          <p:nvPr/>
        </p:nvPicPr>
        <p:blipFill>
          <a:blip r:embed="rId3"/>
          <a:stretch>
            <a:fillRect/>
          </a:stretch>
        </p:blipFill>
        <p:spPr>
          <a:xfrm>
            <a:off x="478582" y="4213538"/>
            <a:ext cx="806776" cy="288032"/>
          </a:xfrm>
          <a:prstGeom prst="rect">
            <a:avLst/>
          </a:prstGeom>
        </p:spPr>
      </p:pic>
    </p:spTree>
    <p:extLst>
      <p:ext uri="{BB962C8B-B14F-4D97-AF65-F5344CB8AC3E}">
        <p14:creationId xmlns:p14="http://schemas.microsoft.com/office/powerpoint/2010/main" val="404940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334566" y="1772816"/>
            <a:ext cx="11593288" cy="3096344"/>
          </a:xfrm>
          <a:prstGeom prst="rect">
            <a:avLst/>
          </a:prstGeom>
        </p:spPr>
      </p:pic>
      <p:sp>
        <p:nvSpPr>
          <p:cNvPr id="5" name="内容占位符 4"/>
          <p:cNvSpPr>
            <a:spLocks noGrp="1"/>
          </p:cNvSpPr>
          <p:nvPr>
            <p:ph idx="1"/>
          </p:nvPr>
        </p:nvSpPr>
        <p:spPr>
          <a:xfrm>
            <a:off x="360854" y="1862822"/>
            <a:ext cx="11485848" cy="2862322"/>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城市劳动力市场开始形成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外出务工曾经是许多农民改变生活条件的出路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一些农民工在城市开阔了眼界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掌握了技能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积累了财富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也具备了以更加积极主动和开创性的方式参与经济建设的能力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随着近年劳动密集型产业梯度转移的趋势日益凸显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以及农村城镇化的快速发展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这群农民工开始返乡创业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成为一支推动劳务输出地快速工业化、城镇化、现代化的重要力量。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拓展.eps" descr="id:2147491070;FounderCES"/>
          <p:cNvPicPr/>
          <p:nvPr/>
        </p:nvPicPr>
        <p:blipFill>
          <a:blip r:embed="rId3"/>
          <a:stretch>
            <a:fillRect/>
          </a:stretch>
        </p:blipFill>
        <p:spPr>
          <a:xfrm>
            <a:off x="406574" y="2060848"/>
            <a:ext cx="1441065" cy="285874"/>
          </a:xfrm>
          <a:prstGeom prst="rect">
            <a:avLst/>
          </a:prstGeom>
        </p:spPr>
      </p:pic>
    </p:spTree>
    <p:extLst>
      <p:ext uri="{BB962C8B-B14F-4D97-AF65-F5344CB8AC3E}">
        <p14:creationId xmlns:p14="http://schemas.microsoft.com/office/powerpoint/2010/main" val="3474195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2144"/>
            <a:ext cx="11485848" cy="2792239"/>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）人类社会早期：人类为满足生存需求而经常迁移。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）古代农业社会：与寻求更适宜的生活环境联系紧密；以</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集团性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迁移或大批迁移为主。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003886479"/>
              </p:ext>
            </p:extLst>
          </p:nvPr>
        </p:nvGraphicFramePr>
        <p:xfrm>
          <a:off x="334567" y="3861048"/>
          <a:ext cx="11521280" cy="1645920"/>
        </p:xfrm>
        <a:graphic>
          <a:graphicData uri="http://schemas.openxmlformats.org/drawingml/2006/table">
            <a:tbl>
              <a:tblPr firstRow="1" firstCol="1" bandRow="1"/>
              <a:tblGrid>
                <a:gridCol w="884834">
                  <a:extLst>
                    <a:ext uri="{9D8B030D-6E8A-4147-A177-3AD203B41FA5}">
                      <a16:colId xmlns:a16="http://schemas.microsoft.com/office/drawing/2014/main" val="3584930308"/>
                    </a:ext>
                  </a:extLst>
                </a:gridCol>
                <a:gridCol w="10636446">
                  <a:extLst>
                    <a:ext uri="{9D8B030D-6E8A-4147-A177-3AD203B41FA5}">
                      <a16:colId xmlns:a16="http://schemas.microsoft.com/office/drawing/2014/main" val="4106264349"/>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以跨越大洲、海洋的远距离</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国际人口迁移</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人口迁移</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规模大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持续时间长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15534615"/>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资本主义</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发展和</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殖民主义</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扩张的影响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12265395"/>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流向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主流是从</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旧大陆</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迁往</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新大陆</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99068196"/>
                  </a:ext>
                </a:extLst>
              </a:tr>
            </a:tbl>
          </a:graphicData>
        </a:graphic>
      </p:graphicFrame>
    </p:spTree>
    <p:extLst>
      <p:ext uri="{BB962C8B-B14F-4D97-AF65-F5344CB8AC3E}">
        <p14:creationId xmlns:p14="http://schemas.microsoft.com/office/powerpoint/2010/main" val="4183798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64836"/>
            <a:ext cx="11485848" cy="1684244"/>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）第二次世界大战以后：国内人口迁移以向</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城镇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迁移为主，国际人口迁移呈现出许多新特点。例如，人口趋于向经济发达国家和地区迁移；</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永久性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定居移民比例减小，</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非定居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的外籍劳工增多；人口迁移目的和形式日益</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多元化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36592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34566" y="1556792"/>
            <a:ext cx="11593288" cy="3384376"/>
          </a:xfrm>
          <a:prstGeom prst="rect">
            <a:avLst/>
          </a:prstGeom>
        </p:spPr>
      </p:pic>
      <p:sp>
        <p:nvSpPr>
          <p:cNvPr id="2" name="内容占位符 1"/>
          <p:cNvSpPr>
            <a:spLocks noGrp="1"/>
          </p:cNvSpPr>
          <p:nvPr>
            <p:ph idx="1"/>
          </p:nvPr>
        </p:nvSpPr>
        <p:spPr>
          <a:xfrm>
            <a:off x="360854" y="1628800"/>
            <a:ext cx="11485848" cy="646331"/>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法记忆国际人口迁移流向的变化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睛.eps" descr="id:2147490862;FounderCES"/>
          <p:cNvPicPr/>
          <p:nvPr/>
        </p:nvPicPr>
        <p:blipFill>
          <a:blip r:embed="rId3"/>
          <a:stretch>
            <a:fillRect/>
          </a:stretch>
        </p:blipFill>
        <p:spPr>
          <a:xfrm>
            <a:off x="334566" y="1809090"/>
            <a:ext cx="1287599" cy="301114"/>
          </a:xfrm>
          <a:prstGeom prst="rect">
            <a:avLst/>
          </a:prstGeom>
        </p:spPr>
      </p:pic>
      <p:pic>
        <p:nvPicPr>
          <p:cNvPr id="4" name="X3.eps" descr="id:2147490869;FounderCES"/>
          <p:cNvPicPr/>
          <p:nvPr/>
        </p:nvPicPr>
        <p:blipFill>
          <a:blip r:embed="rId4"/>
          <a:stretch>
            <a:fillRect/>
          </a:stretch>
        </p:blipFill>
        <p:spPr>
          <a:xfrm>
            <a:off x="3646934" y="2564904"/>
            <a:ext cx="4629294" cy="2016224"/>
          </a:xfrm>
          <a:prstGeom prst="rect">
            <a:avLst/>
          </a:prstGeom>
        </p:spPr>
      </p:pic>
    </p:spTree>
    <p:extLst>
      <p:ext uri="{BB962C8B-B14F-4D97-AF65-F5344CB8AC3E}">
        <p14:creationId xmlns:p14="http://schemas.microsoft.com/office/powerpoint/2010/main" val="1853308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34566" y="1556792"/>
            <a:ext cx="11593288" cy="3672408"/>
          </a:xfrm>
          <a:prstGeom prst="rect">
            <a:avLst/>
          </a:prstGeom>
        </p:spPr>
      </p:pic>
      <p:sp>
        <p:nvSpPr>
          <p:cNvPr id="2" name="内容占位符 1"/>
          <p:cNvSpPr>
            <a:spLocks noGrp="1"/>
          </p:cNvSpPr>
          <p:nvPr>
            <p:ph idx="1"/>
          </p:nvPr>
        </p:nvSpPr>
        <p:spPr>
          <a:xfrm>
            <a:off x="360854" y="1412776"/>
            <a:ext cx="11485848" cy="1754326"/>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影响</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人口迁移的因素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社会经济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等多种因素。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人口迁移的推拉理论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0666;FounderCES"/>
          <p:cNvPicPr/>
          <p:nvPr/>
        </p:nvPicPr>
        <p:blipFill>
          <a:blip r:embed="rId3"/>
          <a:stretch>
            <a:fillRect/>
          </a:stretch>
        </p:blipFill>
        <p:spPr>
          <a:xfrm>
            <a:off x="406574" y="1582926"/>
            <a:ext cx="1156193" cy="307464"/>
          </a:xfrm>
          <a:prstGeom prst="rect">
            <a:avLst/>
          </a:prstGeom>
        </p:spPr>
      </p:pic>
      <p:pic>
        <p:nvPicPr>
          <p:cNvPr id="4" name="dlt254.jpg" descr="id:2147490883;FounderCES"/>
          <p:cNvPicPr/>
          <p:nvPr/>
        </p:nvPicPr>
        <p:blipFill>
          <a:blip r:embed="rId4">
            <a:clrChange>
              <a:clrFrom>
                <a:srgbClr val="FFFFFE"/>
              </a:clrFrom>
              <a:clrTo>
                <a:srgbClr val="FFFFFE">
                  <a:alpha val="0"/>
                </a:srgbClr>
              </a:clrTo>
            </a:clrChange>
          </a:blip>
          <a:stretch>
            <a:fillRect/>
          </a:stretch>
        </p:blipFill>
        <p:spPr>
          <a:xfrm>
            <a:off x="3070870" y="3311118"/>
            <a:ext cx="5792877" cy="1728192"/>
          </a:xfrm>
          <a:prstGeom prst="rect">
            <a:avLst/>
          </a:prstGeom>
        </p:spPr>
      </p:pic>
    </p:spTree>
    <p:extLst>
      <p:ext uri="{BB962C8B-B14F-4D97-AF65-F5344CB8AC3E}">
        <p14:creationId xmlns:p14="http://schemas.microsoft.com/office/powerpoint/2010/main" val="1959710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34566" y="2348880"/>
            <a:ext cx="11593288" cy="2664296"/>
          </a:xfrm>
          <a:prstGeom prst="rect">
            <a:avLst/>
          </a:prstGeom>
        </p:spPr>
      </p:pic>
      <p:sp>
        <p:nvSpPr>
          <p:cNvPr id="2" name="内容占位符 1"/>
          <p:cNvSpPr>
            <a:spLocks noGrp="1"/>
          </p:cNvSpPr>
          <p:nvPr>
            <p:ph idx="1"/>
          </p:nvPr>
        </p:nvSpPr>
        <p:spPr>
          <a:xfrm>
            <a:off x="360854" y="1700624"/>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具体因素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收入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因素、距离因素、国家政策、文化背景、生态环境变化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重难辨析.eps" descr="id:2147490890;FounderCES"/>
          <p:cNvPicPr/>
          <p:nvPr/>
        </p:nvPicPr>
        <p:blipFill>
          <a:blip r:embed="rId3"/>
          <a:stretch>
            <a:fillRect/>
          </a:stretch>
        </p:blipFill>
        <p:spPr>
          <a:xfrm>
            <a:off x="406574" y="2636912"/>
            <a:ext cx="1612837" cy="367090"/>
          </a:xfrm>
          <a:prstGeom prst="rect">
            <a:avLst/>
          </a:prstGeom>
        </p:spPr>
      </p:pic>
      <p:sp>
        <p:nvSpPr>
          <p:cNvPr id="5" name="内容占位符 1"/>
          <p:cNvSpPr txBox="1">
            <a:spLocks/>
          </p:cNvSpPr>
          <p:nvPr/>
        </p:nvSpPr>
        <p:spPr bwMode="auto">
          <a:xfrm>
            <a:off x="406574" y="248882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人类社会早期人口迁移的主要因素与影响近现代人口迁移的主要因素是否相同？为什么？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不同。影响人类社会早期人口迁移的主要因素是自然因素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而影响近现代人口迁移的主要因素是地区间经济发展水平的差异。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739186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1412776"/>
            <a:ext cx="11485848" cy="2308324"/>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案例</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我国的人口迁移与人口流动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：持续时间长、</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规模大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、迁移目的和形式复杂多样等。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人口流动概念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：指因工作、学习、旅游、探亲等原因</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暂时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离开原居住地的人口移动现象。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703;FounderCES"/>
          <p:cNvPicPr/>
          <p:nvPr/>
        </p:nvPicPr>
        <p:blipFill>
          <a:blip r:embed="rId2"/>
          <a:stretch>
            <a:fillRect/>
          </a:stretch>
        </p:blipFill>
        <p:spPr>
          <a:xfrm>
            <a:off x="478582" y="1628800"/>
            <a:ext cx="1224136" cy="325532"/>
          </a:xfrm>
          <a:prstGeom prst="rect">
            <a:avLst/>
          </a:prstGeom>
        </p:spPr>
      </p:pic>
      <p:pic>
        <p:nvPicPr>
          <p:cNvPr id="4" name="图片 3"/>
          <p:cNvPicPr>
            <a:picLocks noChangeAspect="1"/>
          </p:cNvPicPr>
          <p:nvPr/>
        </p:nvPicPr>
        <p:blipFill>
          <a:blip r:embed="rId3"/>
          <a:stretch>
            <a:fillRect/>
          </a:stretch>
        </p:blipFill>
        <p:spPr>
          <a:xfrm>
            <a:off x="334566" y="3645024"/>
            <a:ext cx="11593288" cy="1152128"/>
          </a:xfrm>
          <a:prstGeom prst="rect">
            <a:avLst/>
          </a:prstGeom>
        </p:spPr>
      </p:pic>
      <p:sp>
        <p:nvSpPr>
          <p:cNvPr id="5" name="内容占位符 1"/>
          <p:cNvSpPr txBox="1">
            <a:spLocks/>
          </p:cNvSpPr>
          <p:nvPr/>
        </p:nvSpPr>
        <p:spPr bwMode="auto">
          <a:xfrm>
            <a:off x="360854" y="3668831"/>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人口迁移使得某一区域的人口数量发生变化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这种人口数量的变化称为人口机械增长。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拓展.eps" descr="id:2147490904;FounderCES"/>
          <p:cNvPicPr/>
          <p:nvPr/>
        </p:nvPicPr>
        <p:blipFill>
          <a:blip r:embed="rId4"/>
          <a:stretch>
            <a:fillRect/>
          </a:stretch>
        </p:blipFill>
        <p:spPr>
          <a:xfrm>
            <a:off x="406574" y="3789040"/>
            <a:ext cx="1814929" cy="360040"/>
          </a:xfrm>
          <a:prstGeom prst="rect">
            <a:avLst/>
          </a:prstGeom>
        </p:spPr>
      </p:pic>
    </p:spTree>
    <p:extLst>
      <p:ext uri="{BB962C8B-B14F-4D97-AF65-F5344CB8AC3E}">
        <p14:creationId xmlns:p14="http://schemas.microsoft.com/office/powerpoint/2010/main" val="2464451433"/>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741</TotalTime>
  <Words>1998</Words>
  <Application>Microsoft Office PowerPoint</Application>
  <PresentationFormat>自定义</PresentationFormat>
  <Paragraphs>233</Paragraphs>
  <Slides>33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33</vt:i4>
      </vt:variant>
    </vt:vector>
  </HeadingPairs>
  <TitlesOfParts>
    <vt:vector size="42"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578</cp:revision>
  <dcterms:created xsi:type="dcterms:W3CDTF">2020-11-06T05:24:00Z</dcterms:created>
  <dcterms:modified xsi:type="dcterms:W3CDTF">2025-10-28T05:53:31Z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